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3">
          <p15:clr>
            <a:srgbClr val="9AA0A6"/>
          </p15:clr>
        </p15:guide>
        <p15:guide id="2" orient="horz" pos="1320">
          <p15:clr>
            <a:srgbClr val="9AA0A6"/>
          </p15:clr>
        </p15:guide>
        <p15:guide id="3" orient="horz" pos="2836">
          <p15:clr>
            <a:srgbClr val="9AA0A6"/>
          </p15:clr>
        </p15:guide>
        <p15:guide id="4" pos="276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3"/>
        <p:guide pos="1320" orient="horz"/>
        <p:guide pos="2836" orient="horz"/>
        <p:guide pos="27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d6f57b8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d6f57b8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d6f57b8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d6f57b8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d6f57b8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d6f57b8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c35be40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c35be40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35be40d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c35be40d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d6f57b83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d6f57b83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6f57b83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d6f57b83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35be40d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35be40d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35be40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35be40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35be40d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35be40d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c35be40d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c35be40d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6f57b8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d6f57b8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35be40d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35be40d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78d59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78d59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35be40d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35be40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53161c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53161c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c53161c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c53161c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c35be40d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c35be40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35be40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35be40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f57b8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d6f57b8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c53161cd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c53161cd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WeArePawns/ParanormalMans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7.jp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0915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Computational Thinking con uAdventure</a:t>
            </a:r>
            <a:endParaRPr sz="41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414188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Grupo 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Álvaro Poyatos Morate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Arturo García Cárdenas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Dany Faouaz Santillana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10450" y="207025"/>
            <a:ext cx="8123100" cy="15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mansión paranormal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50" y="539688"/>
            <a:ext cx="7225099" cy="40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2789100" y="4603825"/>
            <a:ext cx="3565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Captura de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Dead of the Night</a:t>
            </a: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 del juego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Call Of Duty: Black Ops 4 Zombies</a:t>
            </a:r>
            <a:endParaRPr b="1" i="1"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50" y="539700"/>
            <a:ext cx="7225099" cy="40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2789100" y="4603825"/>
            <a:ext cx="3565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Captura de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Dead of the Night</a:t>
            </a: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 del juego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Call Of Duty: Black Ops 4 Zombies</a:t>
            </a:r>
            <a:endParaRPr b="1" i="1"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50" y="539700"/>
            <a:ext cx="7225099" cy="406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2789100" y="4603825"/>
            <a:ext cx="3565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Captura de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Dead of the Night</a:t>
            </a:r>
            <a:r>
              <a:rPr lang="es" sz="700">
                <a:latin typeface="Proxima Nova"/>
                <a:ea typeface="Proxima Nova"/>
                <a:cs typeface="Proxima Nova"/>
                <a:sym typeface="Proxima Nova"/>
              </a:rPr>
              <a:t> del juego </a:t>
            </a:r>
            <a:r>
              <a:rPr b="1" i="1" lang="es" sz="700">
                <a:latin typeface="Proxima Nova"/>
                <a:ea typeface="Proxima Nova"/>
                <a:cs typeface="Proxima Nova"/>
                <a:sym typeface="Proxima Nova"/>
              </a:rPr>
              <a:t>Call Of Duty: Black Ops 4 Zombies</a:t>
            </a:r>
            <a:endParaRPr b="1" i="1"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Modificaciones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Modificaciones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b="1" lang="es">
                <a:solidFill>
                  <a:srgbClr val="434343"/>
                </a:solidFill>
              </a:rPr>
              <a:t>Flechas de </a:t>
            </a:r>
            <a:r>
              <a:rPr b="1" lang="es">
                <a:solidFill>
                  <a:srgbClr val="434343"/>
                </a:solidFill>
              </a:rPr>
              <a:t>guía</a:t>
            </a:r>
            <a:r>
              <a:rPr lang="es">
                <a:solidFill>
                  <a:srgbClr val="434343"/>
                </a:solidFill>
              </a:rPr>
              <a:t> para indicar las habitaciones a las que se pueden entrar (gracias al </a:t>
            </a:r>
            <a:r>
              <a:rPr i="1" lang="es">
                <a:solidFill>
                  <a:srgbClr val="434343"/>
                </a:solidFill>
              </a:rPr>
              <a:t>feedback</a:t>
            </a:r>
            <a:r>
              <a:rPr lang="es">
                <a:solidFill>
                  <a:srgbClr val="434343"/>
                </a:solidFill>
              </a:rPr>
              <a:t>).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Introducida una </a:t>
            </a:r>
            <a:r>
              <a:rPr b="1" lang="es">
                <a:solidFill>
                  <a:srgbClr val="434343"/>
                </a:solidFill>
              </a:rPr>
              <a:t>historia coherente</a:t>
            </a:r>
            <a:r>
              <a:rPr lang="es">
                <a:solidFill>
                  <a:srgbClr val="434343"/>
                </a:solidFill>
              </a:rPr>
              <a:t> con la </a:t>
            </a:r>
            <a:r>
              <a:rPr lang="es">
                <a:solidFill>
                  <a:srgbClr val="434343"/>
                </a:solidFill>
              </a:rPr>
              <a:t>estética</a:t>
            </a:r>
            <a:r>
              <a:rPr lang="es">
                <a:solidFill>
                  <a:srgbClr val="434343"/>
                </a:solidFill>
              </a:rPr>
              <a:t> de los puzzles y con las escenas.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b="1" lang="es">
                <a:solidFill>
                  <a:srgbClr val="434343"/>
                </a:solidFill>
              </a:rPr>
              <a:t>Cada personaje </a:t>
            </a:r>
            <a:r>
              <a:rPr lang="es">
                <a:solidFill>
                  <a:srgbClr val="434343"/>
                </a:solidFill>
              </a:rPr>
              <a:t>tiene un </a:t>
            </a:r>
            <a:r>
              <a:rPr b="1" i="1" lang="es">
                <a:solidFill>
                  <a:srgbClr val="434343"/>
                </a:solidFill>
              </a:rPr>
              <a:t>backstory</a:t>
            </a:r>
            <a:r>
              <a:rPr lang="es">
                <a:solidFill>
                  <a:srgbClr val="434343"/>
                </a:solidFill>
              </a:rPr>
              <a:t> relacionado con la trama principal.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Los puzzles tienen coherencia con el lugar donde se encuentran.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Hay </a:t>
            </a:r>
            <a:r>
              <a:rPr b="1" lang="es">
                <a:solidFill>
                  <a:srgbClr val="434343"/>
                </a:solidFill>
              </a:rPr>
              <a:t>finales alternativos</a:t>
            </a:r>
            <a:r>
              <a:rPr lang="es">
                <a:solidFill>
                  <a:srgbClr val="434343"/>
                </a:solidFill>
              </a:rPr>
              <a:t> dependiendo de tu </a:t>
            </a:r>
            <a:r>
              <a:rPr lang="es">
                <a:solidFill>
                  <a:srgbClr val="434343"/>
                </a:solidFill>
              </a:rPr>
              <a:t>interacción</a:t>
            </a:r>
            <a:r>
              <a:rPr lang="es">
                <a:solidFill>
                  <a:srgbClr val="434343"/>
                </a:solidFill>
              </a:rPr>
              <a:t> con los personajes.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b="1" lang="es">
                <a:solidFill>
                  <a:srgbClr val="434343"/>
                </a:solidFill>
              </a:rPr>
              <a:t>Algunos puzzles</a:t>
            </a:r>
            <a:r>
              <a:rPr lang="es">
                <a:solidFill>
                  <a:srgbClr val="434343"/>
                </a:solidFill>
              </a:rPr>
              <a:t> se generan de manera </a:t>
            </a:r>
            <a:r>
              <a:rPr b="1" lang="es">
                <a:solidFill>
                  <a:srgbClr val="434343"/>
                </a:solidFill>
              </a:rPr>
              <a:t>aleatoria</a:t>
            </a:r>
            <a:r>
              <a:rPr lang="es">
                <a:solidFill>
                  <a:srgbClr val="434343"/>
                </a:solidFill>
              </a:rPr>
              <a:t>. Cada partida es distinta.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Algunos SFX añadidos.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Minijuegos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Minijuegos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Pensados / Diseñados alrededor de los fundamentos del CT.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Cada uno es distinto al resto y trabajan distintas partes del CT.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Mecánicas y dinámicas simples.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Visualmente fácil de entender.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tiene que reconocer el </a:t>
            </a:r>
            <a:r>
              <a:rPr b="1" lang="es"/>
              <a:t>PATRÓN</a:t>
            </a:r>
            <a:r>
              <a:rPr b="1" lang="es"/>
              <a:t> </a:t>
            </a:r>
            <a:r>
              <a:rPr lang="es"/>
              <a:t>de movimiento de los aros.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Una vez hecho, idear un </a:t>
            </a:r>
            <a:r>
              <a:rPr b="1" lang="es"/>
              <a:t>ALGORITMO</a:t>
            </a:r>
            <a:r>
              <a:rPr lang="es"/>
              <a:t> para poder alinear los colores.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 alinear los colores se completa el nivel.</a:t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65500" y="3600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Ruedas de caja fuerte</a:t>
            </a:r>
            <a:endParaRPr sz="3300"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835" r="913" t="0"/>
          <a:stretch/>
        </p:blipFill>
        <p:spPr>
          <a:xfrm>
            <a:off x="180000" y="2096125"/>
            <a:ext cx="4212901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265500" y="3600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Papeles entintados</a:t>
            </a:r>
            <a:endParaRPr sz="3100"/>
          </a:p>
        </p:txBody>
      </p:sp>
      <p:sp>
        <p:nvSpPr>
          <p:cNvPr id="215" name="Google Shape;215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tiene que encontrar </a:t>
            </a:r>
            <a:r>
              <a:rPr lang="es"/>
              <a:t>qué</a:t>
            </a:r>
            <a:r>
              <a:rPr lang="es"/>
              <a:t> tarjetas </a:t>
            </a:r>
            <a:r>
              <a:rPr b="1" lang="es"/>
              <a:t>COMPONEN</a:t>
            </a:r>
            <a:r>
              <a:rPr lang="es"/>
              <a:t> la solución dada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Las bandas de las tarjetas se suman o restan dependiendo de su 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puede ver el resultado de sus acciones y </a:t>
            </a:r>
            <a:r>
              <a:rPr b="1" lang="es"/>
              <a:t>DEPURAR</a:t>
            </a:r>
            <a:r>
              <a:rPr lang="es"/>
              <a:t> su solución</a:t>
            </a:r>
            <a:endParaRPr/>
          </a:p>
        </p:txBody>
      </p:sp>
      <p:sp>
        <p:nvSpPr>
          <p:cNvPr id="216" name="Google Shape;21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1199" r="1277" t="0"/>
          <a:stretch/>
        </p:blipFill>
        <p:spPr>
          <a:xfrm>
            <a:off x="180000" y="2096125"/>
            <a:ext cx="4212901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tiene que </a:t>
            </a:r>
            <a:r>
              <a:rPr b="1" lang="es"/>
              <a:t>RELACIONAR</a:t>
            </a:r>
            <a:r>
              <a:rPr lang="es"/>
              <a:t> los </a:t>
            </a:r>
            <a:r>
              <a:rPr lang="es"/>
              <a:t>números y colores</a:t>
            </a:r>
            <a:r>
              <a:rPr lang="es"/>
              <a:t> de la nota con las formas </a:t>
            </a:r>
            <a:r>
              <a:rPr lang="es"/>
              <a:t>geométricas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nota tiene la solución “cifrada” con </a:t>
            </a:r>
            <a:r>
              <a:rPr lang="es"/>
              <a:t>números</a:t>
            </a:r>
            <a:r>
              <a:rPr lang="es"/>
              <a:t> y colores.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Usar las formas </a:t>
            </a:r>
            <a:r>
              <a:rPr lang="es"/>
              <a:t>geométricas</a:t>
            </a:r>
            <a:r>
              <a:rPr lang="es"/>
              <a:t> como forma de </a:t>
            </a:r>
            <a:r>
              <a:rPr b="1" lang="es"/>
              <a:t>ABSTRACCIÓN</a:t>
            </a:r>
            <a:r>
              <a:rPr lang="es"/>
              <a:t>.</a:t>
            </a:r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65500" y="3600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Código de colores</a:t>
            </a:r>
            <a:endParaRPr sz="3300"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1132" r="1220" t="0"/>
          <a:stretch/>
        </p:blipFill>
        <p:spPr>
          <a:xfrm>
            <a:off x="180000" y="2096125"/>
            <a:ext cx="4212901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Objetivos</a:t>
            </a:r>
            <a:endParaRPr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debe de ejecutar el </a:t>
            </a:r>
            <a:r>
              <a:rPr b="1" lang="es"/>
              <a:t>ALGORITMO </a:t>
            </a:r>
            <a:r>
              <a:rPr lang="es"/>
              <a:t>que se le indica en la nota.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Aplicará el </a:t>
            </a:r>
            <a:r>
              <a:rPr b="1" lang="es"/>
              <a:t>PATRÓN </a:t>
            </a:r>
            <a:r>
              <a:rPr lang="es"/>
              <a:t>descrito para descifrar la contraseña.</a:t>
            </a:r>
            <a:endParaRPr/>
          </a:p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type="title"/>
          </p:nvPr>
        </p:nvSpPr>
        <p:spPr>
          <a:xfrm>
            <a:off x="265500" y="3600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Laberinto cifrado</a:t>
            </a:r>
            <a:endParaRPr sz="3300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0" l="941" r="0" t="0"/>
          <a:stretch/>
        </p:blipFill>
        <p:spPr>
          <a:xfrm>
            <a:off x="180000" y="2096125"/>
            <a:ext cx="4212900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 completar el resto de minijuegos, se proporciona una parte de la </a:t>
            </a:r>
            <a:r>
              <a:rPr lang="es"/>
              <a:t>solución</a:t>
            </a:r>
            <a:r>
              <a:rPr lang="es"/>
              <a:t> de este puzzle.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jugador debe plasmar los </a:t>
            </a:r>
            <a:r>
              <a:rPr b="1" lang="es"/>
              <a:t>PATRONES</a:t>
            </a:r>
            <a:r>
              <a:rPr lang="es"/>
              <a:t> en la </a:t>
            </a:r>
            <a:r>
              <a:rPr lang="es"/>
              <a:t>cuadrícula</a:t>
            </a:r>
            <a:r>
              <a:rPr lang="es"/>
              <a:t> para desbloquear el final del juego.</a:t>
            </a:r>
            <a:endParaRPr/>
          </a:p>
        </p:txBody>
      </p:sp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265500" y="3600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Minijuego Meta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Bloques metálicos</a:t>
            </a:r>
            <a:endParaRPr sz="3300"/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815" r="894" t="0"/>
          <a:stretch/>
        </p:blipFill>
        <p:spPr>
          <a:xfrm>
            <a:off x="180000" y="2096125"/>
            <a:ext cx="4212900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510450" y="191045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su atención!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2738100" y="453200"/>
            <a:ext cx="36678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</a:t>
            </a:r>
            <a:endParaRPr sz="8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4"/>
          <p:cNvSpPr txBox="1"/>
          <p:nvPr>
            <p:ph idx="4294967295" type="subTitle"/>
          </p:nvPr>
        </p:nvSpPr>
        <p:spPr>
          <a:xfrm>
            <a:off x="510450" y="3439160"/>
            <a:ext cx="81231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FEFEF"/>
                </a:solidFill>
              </a:rPr>
              <a:t>Grupo 1</a:t>
            </a:r>
            <a:endParaRPr sz="16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FEFEF"/>
                </a:solidFill>
              </a:rPr>
              <a:t>Álvaro Poyatos Morate</a:t>
            </a:r>
            <a:endParaRPr sz="16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FEFEF"/>
                </a:solidFill>
              </a:rPr>
              <a:t>Arturo García Cárdenas</a:t>
            </a:r>
            <a:endParaRPr sz="16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FEFEF"/>
                </a:solidFill>
              </a:rPr>
              <a:t>Dany Faouaz Santillana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280350" y="4478450"/>
            <a:ext cx="4591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https://github.com/WeArePawns/ParanormalMansion</a:t>
            </a:r>
            <a:endParaRPr b="1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El juego NO enseña los conceptos de CT ni de programación (al menos no de manera directa)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Desarrollar la habilidad de </a:t>
            </a:r>
            <a:r>
              <a:rPr b="1" lang="es">
                <a:solidFill>
                  <a:srgbClr val="434343"/>
                </a:solidFill>
              </a:rPr>
              <a:t>DESCOMPOSICIÓN </a:t>
            </a:r>
            <a:r>
              <a:rPr lang="es">
                <a:solidFill>
                  <a:srgbClr val="434343"/>
                </a:solidFill>
              </a:rPr>
              <a:t>a la hora de resolver problemas grandes.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Analizar soluciones y reconocer </a:t>
            </a:r>
            <a:r>
              <a:rPr b="1" lang="es">
                <a:solidFill>
                  <a:srgbClr val="434343"/>
                </a:solidFill>
              </a:rPr>
              <a:t>PATRONES </a:t>
            </a:r>
            <a:r>
              <a:rPr lang="es">
                <a:solidFill>
                  <a:srgbClr val="434343"/>
                </a:solidFill>
              </a:rPr>
              <a:t>para poder resolver los puzzles.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Desarrollar la capacidad de </a:t>
            </a:r>
            <a:r>
              <a:rPr b="1" lang="es">
                <a:solidFill>
                  <a:srgbClr val="434343"/>
                </a:solidFill>
              </a:rPr>
              <a:t>RELACIONAR </a:t>
            </a:r>
            <a:r>
              <a:rPr lang="es">
                <a:solidFill>
                  <a:srgbClr val="434343"/>
                </a:solidFill>
              </a:rPr>
              <a:t>un objeto con otro.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Usar los patrones y relaciones para </a:t>
            </a:r>
            <a:r>
              <a:rPr b="1" lang="es">
                <a:solidFill>
                  <a:srgbClr val="434343"/>
                </a:solidFill>
              </a:rPr>
              <a:t>ABSTRAERSE</a:t>
            </a:r>
            <a:r>
              <a:rPr lang="es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s">
                <a:solidFill>
                  <a:srgbClr val="434343"/>
                </a:solidFill>
              </a:rPr>
              <a:t>Analizar el progreso del puzzle y ser capaz de </a:t>
            </a:r>
            <a:r>
              <a:rPr b="1" lang="es">
                <a:solidFill>
                  <a:srgbClr val="434343"/>
                </a:solidFill>
              </a:rPr>
              <a:t>DEPURAR</a:t>
            </a:r>
            <a:r>
              <a:rPr lang="es">
                <a:solidFill>
                  <a:srgbClr val="434343"/>
                </a:solidFill>
              </a:rPr>
              <a:t> si el </a:t>
            </a:r>
            <a:r>
              <a:rPr b="1" lang="es">
                <a:solidFill>
                  <a:srgbClr val="434343"/>
                </a:solidFill>
              </a:rPr>
              <a:t>ALGORITMO</a:t>
            </a:r>
            <a:r>
              <a:rPr lang="es">
                <a:solidFill>
                  <a:srgbClr val="434343"/>
                </a:solidFill>
              </a:rPr>
              <a:t> de </a:t>
            </a:r>
            <a:r>
              <a:rPr lang="es">
                <a:solidFill>
                  <a:srgbClr val="434343"/>
                </a:solidFill>
              </a:rPr>
              <a:t>resolución</a:t>
            </a:r>
            <a:r>
              <a:rPr lang="es">
                <a:solidFill>
                  <a:srgbClr val="434343"/>
                </a:solidFill>
              </a:rPr>
              <a:t> y la </a:t>
            </a:r>
            <a:r>
              <a:rPr b="1" lang="es">
                <a:solidFill>
                  <a:srgbClr val="434343"/>
                </a:solidFill>
              </a:rPr>
              <a:t>LÓGICA </a:t>
            </a:r>
            <a:r>
              <a:rPr lang="es">
                <a:solidFill>
                  <a:srgbClr val="434343"/>
                </a:solidFill>
              </a:rPr>
              <a:t>usada es la correcta.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Público objetivo y entorno de uso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Público objetivo y entorno de uso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53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De 10 a 16 años.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Interesados en actividades de STEM.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Plataforma: PC (en principio).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Fácilmente</a:t>
            </a:r>
            <a:r>
              <a:rPr lang="es" sz="2000">
                <a:solidFill>
                  <a:srgbClr val="434343"/>
                </a:solidFill>
              </a:rPr>
              <a:t> adaptable a dispositivos </a:t>
            </a:r>
            <a:r>
              <a:rPr lang="es" sz="2000">
                <a:solidFill>
                  <a:srgbClr val="434343"/>
                </a:solidFill>
              </a:rPr>
              <a:t>móviles</a:t>
            </a:r>
            <a:r>
              <a:rPr lang="es" sz="2000">
                <a:solidFill>
                  <a:srgbClr val="434343"/>
                </a:solidFill>
              </a:rPr>
              <a:t>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Uso personal o </a:t>
            </a:r>
            <a:r>
              <a:rPr lang="es" sz="2000">
                <a:solidFill>
                  <a:srgbClr val="434343"/>
                </a:solidFill>
              </a:rPr>
              <a:t>académico.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075" y="1617100"/>
            <a:ext cx="2487150" cy="2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Hilo narrativo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Hilo narrativo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961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Eres un/a detective y te han llamado por un suceso paranormal en la </a:t>
            </a:r>
            <a:r>
              <a:rPr b="1" lang="es" sz="2000">
                <a:solidFill>
                  <a:srgbClr val="434343"/>
                </a:solidFill>
              </a:rPr>
              <a:t>mansión Fernández Manjón</a:t>
            </a:r>
            <a:r>
              <a:rPr lang="es" sz="2000">
                <a:solidFill>
                  <a:srgbClr val="434343"/>
                </a:solidFill>
              </a:rPr>
              <a:t>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Tienes que resolver el misterio junto a tres compañeros (que son hermanos).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La mansión te ofrece </a:t>
            </a:r>
            <a:r>
              <a:rPr b="1" lang="es" sz="2000">
                <a:solidFill>
                  <a:srgbClr val="434343"/>
                </a:solidFill>
              </a:rPr>
              <a:t>retos (puzzles)</a:t>
            </a:r>
            <a:r>
              <a:rPr lang="es" sz="2000">
                <a:solidFill>
                  <a:srgbClr val="434343"/>
                </a:solidFill>
              </a:rPr>
              <a:t> que tienes que resolver para avanzar en el juego.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b="1" lang="es" sz="2000">
                <a:solidFill>
                  <a:srgbClr val="434343"/>
                </a:solidFill>
              </a:rPr>
              <a:t>Tus compañeros</a:t>
            </a:r>
            <a:r>
              <a:rPr lang="es" sz="2000">
                <a:solidFill>
                  <a:srgbClr val="434343"/>
                </a:solidFill>
              </a:rPr>
              <a:t> te hablarán para </a:t>
            </a:r>
            <a:r>
              <a:rPr b="1" lang="es" sz="2000">
                <a:solidFill>
                  <a:srgbClr val="434343"/>
                </a:solidFill>
              </a:rPr>
              <a:t>ayudarte</a:t>
            </a:r>
            <a:r>
              <a:rPr lang="es" sz="2000">
                <a:solidFill>
                  <a:srgbClr val="434343"/>
                </a:solidFill>
              </a:rPr>
              <a:t> a resolver los puzzles además de explicarte algunos conceptos de CT indirectamente.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Debes </a:t>
            </a:r>
            <a:r>
              <a:rPr b="1" lang="es" sz="2000">
                <a:solidFill>
                  <a:srgbClr val="434343"/>
                </a:solidFill>
              </a:rPr>
              <a:t>recoger notas u objetos</a:t>
            </a:r>
            <a:r>
              <a:rPr lang="es" sz="2000">
                <a:solidFill>
                  <a:srgbClr val="434343"/>
                </a:solidFill>
              </a:rPr>
              <a:t> que te den información extra.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s" sz="2000">
                <a:solidFill>
                  <a:srgbClr val="434343"/>
                </a:solidFill>
              </a:rPr>
              <a:t>¿Qué ha ocurrido? ¡Solo tú puedes averiguarlo!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21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96875"/>
            <a:ext cx="12942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Jim Silver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3" y="1628238"/>
            <a:ext cx="100965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900" y="2060363"/>
            <a:ext cx="9620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675" y="1839363"/>
            <a:ext cx="9239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400" y="1513775"/>
            <a:ext cx="1356829" cy="31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573" y="1329163"/>
            <a:ext cx="1072451" cy="31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7188" y="1628248"/>
            <a:ext cx="1841575" cy="306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0763" y="1965275"/>
            <a:ext cx="9239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584375" y="1608863"/>
            <a:ext cx="1072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John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780188" y="1347013"/>
            <a:ext cx="1356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Jack Copper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977350" y="944238"/>
            <a:ext cx="162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Lady Ada Mantine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597638" y="944238"/>
            <a:ext cx="111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Hombre de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Hojalata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707650" y="1017713"/>
            <a:ext cx="1147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Mayordomo Irons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7869113" y="1513763"/>
            <a:ext cx="1147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3759150" y="402217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JARDÍN</a:t>
            </a:r>
            <a:endParaRPr sz="1900"/>
          </a:p>
        </p:txBody>
      </p:sp>
      <p:sp>
        <p:nvSpPr>
          <p:cNvPr id="120" name="Google Shape;120;p21"/>
          <p:cNvSpPr/>
          <p:nvPr/>
        </p:nvSpPr>
        <p:spPr>
          <a:xfrm>
            <a:off x="3759150" y="2925250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PORTAL</a:t>
            </a:r>
            <a:endParaRPr sz="1900"/>
          </a:p>
        </p:txBody>
      </p:sp>
      <p:sp>
        <p:nvSpPr>
          <p:cNvPr id="121" name="Google Shape;121;p21"/>
          <p:cNvSpPr/>
          <p:nvPr/>
        </p:nvSpPr>
        <p:spPr>
          <a:xfrm>
            <a:off x="3759150" y="1907813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HALL</a:t>
            </a:r>
            <a:endParaRPr sz="1900"/>
          </a:p>
        </p:txBody>
      </p:sp>
      <p:sp>
        <p:nvSpPr>
          <p:cNvPr id="122" name="Google Shape;122;p21"/>
          <p:cNvSpPr/>
          <p:nvPr/>
        </p:nvSpPr>
        <p:spPr>
          <a:xfrm>
            <a:off x="1498250" y="182832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ROOM 1</a:t>
            </a:r>
            <a:endParaRPr sz="1900"/>
          </a:p>
        </p:txBody>
      </p:sp>
      <p:sp>
        <p:nvSpPr>
          <p:cNvPr id="123" name="Google Shape;123;p21"/>
          <p:cNvSpPr/>
          <p:nvPr/>
        </p:nvSpPr>
        <p:spPr>
          <a:xfrm>
            <a:off x="6172525" y="182832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ROOM 2</a:t>
            </a:r>
            <a:endParaRPr sz="1900"/>
          </a:p>
        </p:txBody>
      </p:sp>
      <p:sp>
        <p:nvSpPr>
          <p:cNvPr id="124" name="Google Shape;124;p21"/>
          <p:cNvSpPr/>
          <p:nvPr/>
        </p:nvSpPr>
        <p:spPr>
          <a:xfrm>
            <a:off x="3759138" y="85062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P1</a:t>
            </a:r>
            <a:endParaRPr sz="1900"/>
          </a:p>
        </p:txBody>
      </p:sp>
      <p:sp>
        <p:nvSpPr>
          <p:cNvPr id="125" name="Google Shape;125;p21"/>
          <p:cNvSpPr/>
          <p:nvPr/>
        </p:nvSpPr>
        <p:spPr>
          <a:xfrm>
            <a:off x="1498238" y="76187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ROOM 3</a:t>
            </a:r>
            <a:endParaRPr sz="1900"/>
          </a:p>
        </p:txBody>
      </p:sp>
      <p:sp>
        <p:nvSpPr>
          <p:cNvPr id="126" name="Google Shape;126;p21"/>
          <p:cNvSpPr/>
          <p:nvPr/>
        </p:nvSpPr>
        <p:spPr>
          <a:xfrm>
            <a:off x="6172513" y="761875"/>
            <a:ext cx="1267500" cy="8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ROOM 4</a:t>
            </a:r>
            <a:endParaRPr sz="1900"/>
          </a:p>
        </p:txBody>
      </p:sp>
      <p:sp>
        <p:nvSpPr>
          <p:cNvPr id="127" name="Google Shape;127;p21"/>
          <p:cNvSpPr/>
          <p:nvPr/>
        </p:nvSpPr>
        <p:spPr>
          <a:xfrm>
            <a:off x="3979356" y="85650"/>
            <a:ext cx="827100" cy="5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FIN</a:t>
            </a:r>
            <a:endParaRPr sz="1900"/>
          </a:p>
        </p:txBody>
      </p:sp>
      <p:cxnSp>
        <p:nvCxnSpPr>
          <p:cNvPr id="128" name="Google Shape;128;p21"/>
          <p:cNvCxnSpPr>
            <a:stCxn id="124" idx="1"/>
            <a:endCxn id="125" idx="3"/>
          </p:cNvCxnSpPr>
          <p:nvPr/>
        </p:nvCxnSpPr>
        <p:spPr>
          <a:xfrm rot="10800000">
            <a:off x="2765838" y="1182275"/>
            <a:ext cx="993300" cy="88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/>
          <p:nvPr/>
        </p:nvCxnSpPr>
        <p:spPr>
          <a:xfrm rot="10800000">
            <a:off x="2765838" y="2204363"/>
            <a:ext cx="993300" cy="88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1"/>
          <p:cNvCxnSpPr>
            <a:stCxn id="124" idx="3"/>
            <a:endCxn id="126" idx="1"/>
          </p:cNvCxnSpPr>
          <p:nvPr/>
        </p:nvCxnSpPr>
        <p:spPr>
          <a:xfrm flipH="1" rot="10800000">
            <a:off x="5026638" y="1182275"/>
            <a:ext cx="1146000" cy="88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1"/>
          <p:cNvCxnSpPr/>
          <p:nvPr/>
        </p:nvCxnSpPr>
        <p:spPr>
          <a:xfrm flipH="1" rot="10800000">
            <a:off x="5026638" y="2204363"/>
            <a:ext cx="1146000" cy="88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1"/>
          <p:cNvCxnSpPr/>
          <p:nvPr/>
        </p:nvCxnSpPr>
        <p:spPr>
          <a:xfrm rot="10800000">
            <a:off x="4660800" y="2768650"/>
            <a:ext cx="0" cy="17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1"/>
          <p:cNvCxnSpPr/>
          <p:nvPr/>
        </p:nvCxnSpPr>
        <p:spPr>
          <a:xfrm rot="10800000">
            <a:off x="4161325" y="3805950"/>
            <a:ext cx="0" cy="17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1"/>
          <p:cNvCxnSpPr/>
          <p:nvPr/>
        </p:nvCxnSpPr>
        <p:spPr>
          <a:xfrm rot="10800000">
            <a:off x="4161325" y="1711463"/>
            <a:ext cx="0" cy="17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1"/>
          <p:cNvCxnSpPr/>
          <p:nvPr/>
        </p:nvCxnSpPr>
        <p:spPr>
          <a:xfrm rot="10800000">
            <a:off x="4256925" y="654275"/>
            <a:ext cx="0" cy="17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4624475" y="3766200"/>
            <a:ext cx="0" cy="25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4624475" y="1651850"/>
            <a:ext cx="0" cy="25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1"/>
          <p:cNvCxnSpPr/>
          <p:nvPr/>
        </p:nvCxnSpPr>
        <p:spPr>
          <a:xfrm>
            <a:off x="4572000" y="654300"/>
            <a:ext cx="0" cy="25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1"/>
          <p:cNvCxnSpPr/>
          <p:nvPr/>
        </p:nvCxnSpPr>
        <p:spPr>
          <a:xfrm>
            <a:off x="2789200" y="1319350"/>
            <a:ext cx="946500" cy="11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2789250" y="2380000"/>
            <a:ext cx="946500" cy="11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5069038" y="2389450"/>
            <a:ext cx="1061100" cy="9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1"/>
          <p:cNvSpPr txBox="1"/>
          <p:nvPr/>
        </p:nvSpPr>
        <p:spPr>
          <a:xfrm>
            <a:off x="502325" y="2002225"/>
            <a:ext cx="946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Puzzle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Google Shape;143;p21"/>
          <p:cNvCxnSpPr/>
          <p:nvPr/>
        </p:nvCxnSpPr>
        <p:spPr>
          <a:xfrm flipH="1">
            <a:off x="5069025" y="1385050"/>
            <a:ext cx="1061100" cy="9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1"/>
          <p:cNvSpPr/>
          <p:nvPr/>
        </p:nvSpPr>
        <p:spPr>
          <a:xfrm>
            <a:off x="301325" y="3766200"/>
            <a:ext cx="255900" cy="25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631000" y="3678000"/>
            <a:ext cx="11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Objetos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02325" y="974275"/>
            <a:ext cx="946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Puzzle 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301325" y="4216150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8" name="Google Shape;148;p21"/>
          <p:cNvSpPr txBox="1"/>
          <p:nvPr/>
        </p:nvSpPr>
        <p:spPr>
          <a:xfrm>
            <a:off x="631000" y="4154800"/>
            <a:ext cx="114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Personajes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482425" y="974275"/>
            <a:ext cx="946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Puzzle 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482400" y="2002225"/>
            <a:ext cx="946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Puzzle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717700" y="1985425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571750" y="1907825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7103425" y="812850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4717688" y="4067225"/>
            <a:ext cx="255900" cy="25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103413" y="2389450"/>
            <a:ext cx="255900" cy="25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844" y="715503"/>
            <a:ext cx="416113" cy="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844" y="2611803"/>
            <a:ext cx="416113" cy="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4813738" y="494100"/>
            <a:ext cx="1146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Meta </a:t>
            </a: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Puzzle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571750" y="812850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7103425" y="1885413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3979350" y="122600"/>
            <a:ext cx="255900" cy="2214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